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2" r:id="rId4"/>
    <p:sldId id="263" r:id="rId5"/>
    <p:sldId id="264" r:id="rId6"/>
    <p:sldId id="261" r:id="rId7"/>
    <p:sldId id="266" r:id="rId8"/>
    <p:sldId id="267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B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82;&#1072;&#1085;&#1080;&#1088;&#1086;&#1074;&#1072;&#1085;&#1080;&#1077;\&#1052;&#1086;&#1080;%20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Лист1!$A$3:$B$3</c:f>
              <c:strCache>
                <c:ptCount val="1"/>
                <c:pt idx="0">
                  <c:v>5кл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Лист1!$C$3:$J$3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Лист1!$A$4:$B$4</c:f>
              <c:strCache>
                <c:ptCount val="1"/>
                <c:pt idx="0">
                  <c:v>6кл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Лист1!$C$4:$J$4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0.66</c:v>
                </c:pt>
                <c:pt idx="3">
                  <c:v>0.66</c:v>
                </c:pt>
                <c:pt idx="4">
                  <c:v>0.66</c:v>
                </c:pt>
                <c:pt idx="5">
                  <c:v>0.66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Лист1!$A$5:$B$5</c:f>
              <c:strCache>
                <c:ptCount val="1"/>
                <c:pt idx="0">
                  <c:v>8кл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Лист1!$C$5:$J$5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0.33</c:v>
                </c:pt>
                <c:pt idx="5">
                  <c:v>0.33</c:v>
                </c:pt>
              </c:numCache>
            </c:numRef>
          </c:val>
        </c:ser>
        <c:shape val="box"/>
        <c:axId val="46708992"/>
        <c:axId val="46731648"/>
        <c:axId val="0"/>
      </c:bar3DChart>
      <c:catAx>
        <c:axId val="46708992"/>
        <c:scaling>
          <c:orientation val="minMax"/>
        </c:scaling>
        <c:axPos val="b"/>
        <c:tickLblPos val="nextTo"/>
        <c:crossAx val="46731648"/>
        <c:crosses val="autoZero"/>
        <c:auto val="1"/>
        <c:lblAlgn val="ctr"/>
        <c:lblOffset val="100"/>
      </c:catAx>
      <c:valAx>
        <c:axId val="46731648"/>
        <c:scaling>
          <c:orientation val="minMax"/>
        </c:scaling>
        <c:axPos val="l"/>
        <c:majorGridlines/>
        <c:numFmt formatCode="0%" sourceLinked="1"/>
        <c:tickLblPos val="nextTo"/>
        <c:crossAx val="46708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Лист1!$A$3:$B$3</c:f>
              <c:strCache>
                <c:ptCount val="1"/>
                <c:pt idx="0">
                  <c:v>5кл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Лист1!$C$3:$J$3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1</c:v>
                </c:pt>
                <c:pt idx="6">
                  <c:v>0.5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Лист1!$A$4:$B$4</c:f>
              <c:strCache>
                <c:ptCount val="1"/>
                <c:pt idx="0">
                  <c:v>6кл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Лист1!$C$4:$J$4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0.66000000000000014</c:v>
                </c:pt>
                <c:pt idx="3">
                  <c:v>0.66000000000000014</c:v>
                </c:pt>
                <c:pt idx="4">
                  <c:v>0.66000000000000014</c:v>
                </c:pt>
                <c:pt idx="5">
                  <c:v>0.66000000000000014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Лист1!$A$5:$B$5</c:f>
              <c:strCache>
                <c:ptCount val="1"/>
                <c:pt idx="0">
                  <c:v>8кл</c:v>
                </c:pt>
              </c:strCache>
            </c:strRef>
          </c:tx>
          <c:cat>
            <c:multiLvlStrRef>
              <c:f>Лист1!$C$1:$J$2</c:f>
              <c:multiLvlStrCache>
                <c:ptCount val="8"/>
                <c:lvl>
                  <c:pt idx="0">
                    <c:v>входн.</c:v>
                  </c:pt>
                  <c:pt idx="1">
                    <c:v>выходн.</c:v>
                  </c:pt>
                  <c:pt idx="2">
                    <c:v>входн.</c:v>
                  </c:pt>
                  <c:pt idx="3">
                    <c:v>выходн.</c:v>
                  </c:pt>
                  <c:pt idx="4">
                    <c:v>входн.</c:v>
                  </c:pt>
                  <c:pt idx="5">
                    <c:v>выходн.</c:v>
                  </c:pt>
                  <c:pt idx="6">
                    <c:v>входн.</c:v>
                  </c:pt>
                  <c:pt idx="7">
                    <c:v>выходн.</c:v>
                  </c:pt>
                </c:lvl>
                <c:lvl>
                  <c:pt idx="0">
                    <c:v>2010-2011</c:v>
                  </c:pt>
                  <c:pt idx="2">
                    <c:v>2011-2012</c:v>
                  </c:pt>
                  <c:pt idx="4">
                    <c:v>2012-2013</c:v>
                  </c:pt>
                  <c:pt idx="6">
                    <c:v>2013-2014</c:v>
                  </c:pt>
                </c:lvl>
              </c:multiLvlStrCache>
            </c:multiLvlStrRef>
          </c:cat>
          <c:val>
            <c:numRef>
              <c:f>Лист1!$C$5:$J$5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0.33000000000000007</c:v>
                </c:pt>
                <c:pt idx="5">
                  <c:v>0.33000000000000007</c:v>
                </c:pt>
              </c:numCache>
            </c:numRef>
          </c:val>
        </c:ser>
        <c:shape val="box"/>
        <c:axId val="54447104"/>
        <c:axId val="54448896"/>
        <c:axId val="0"/>
      </c:bar3DChart>
      <c:catAx>
        <c:axId val="54447104"/>
        <c:scaling>
          <c:orientation val="minMax"/>
        </c:scaling>
        <c:axPos val="b"/>
        <c:tickLblPos val="nextTo"/>
        <c:crossAx val="54448896"/>
        <c:crosses val="autoZero"/>
        <c:auto val="1"/>
        <c:lblAlgn val="ctr"/>
        <c:lblOffset val="100"/>
      </c:catAx>
      <c:valAx>
        <c:axId val="54448896"/>
        <c:scaling>
          <c:orientation val="minMax"/>
        </c:scaling>
        <c:axPos val="l"/>
        <c:majorGridlines/>
        <c:numFmt formatCode="0%" sourceLinked="1"/>
        <c:tickLblPos val="nextTo"/>
        <c:crossAx val="54447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2011-2012 </c:v>
                </c:pt>
              </c:strCache>
            </c:strRef>
          </c:tx>
          <c:cat>
            <c:strRef>
              <c:f>Лист3!$A$2:$A$4</c:f>
              <c:strCache>
                <c:ptCount val="3"/>
                <c:pt idx="0">
                  <c:v>max</c:v>
                </c:pt>
                <c:pt idx="1">
                  <c:v>средн</c:v>
                </c:pt>
                <c:pt idx="2">
                  <c:v>min</c:v>
                </c:pt>
              </c:strCache>
            </c:strRef>
          </c:cat>
          <c:val>
            <c:numRef>
              <c:f>Лист3!$B$2:$B$4</c:f>
              <c:numCache>
                <c:formatCode>0.00%</c:formatCode>
                <c:ptCount val="3"/>
                <c:pt idx="0" formatCode="0%">
                  <c:v>0.70000000000000007</c:v>
                </c:pt>
                <c:pt idx="1">
                  <c:v>0.51249999999999996</c:v>
                </c:pt>
                <c:pt idx="2" formatCode="0%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2013-2014 </c:v>
                </c:pt>
              </c:strCache>
            </c:strRef>
          </c:tx>
          <c:cat>
            <c:strRef>
              <c:f>Лист3!$A$2:$A$4</c:f>
              <c:strCache>
                <c:ptCount val="3"/>
                <c:pt idx="0">
                  <c:v>max</c:v>
                </c:pt>
                <c:pt idx="1">
                  <c:v>средн</c:v>
                </c:pt>
                <c:pt idx="2">
                  <c:v>min</c:v>
                </c:pt>
              </c:strCache>
            </c:strRef>
          </c:cat>
          <c:val>
            <c:numRef>
              <c:f>Лист3!$C$2:$C$4</c:f>
              <c:numCache>
                <c:formatCode>0%</c:formatCode>
                <c:ptCount val="3"/>
                <c:pt idx="0">
                  <c:v>0.47000000000000003</c:v>
                </c:pt>
                <c:pt idx="1">
                  <c:v>0.47000000000000003</c:v>
                </c:pt>
              </c:numCache>
            </c:numRef>
          </c:val>
        </c:ser>
        <c:shape val="box"/>
        <c:axId val="54539776"/>
        <c:axId val="54541312"/>
        <c:axId val="0"/>
      </c:bar3DChart>
      <c:catAx>
        <c:axId val="54539776"/>
        <c:scaling>
          <c:orientation val="minMax"/>
        </c:scaling>
        <c:axPos val="b"/>
        <c:tickLblPos val="nextTo"/>
        <c:crossAx val="54541312"/>
        <c:crosses val="autoZero"/>
        <c:auto val="1"/>
        <c:lblAlgn val="ctr"/>
        <c:lblOffset val="100"/>
      </c:catAx>
      <c:valAx>
        <c:axId val="54541312"/>
        <c:scaling>
          <c:orientation val="minMax"/>
        </c:scaling>
        <c:axPos val="l"/>
        <c:majorGridlines/>
        <c:numFmt formatCode="0%" sourceLinked="1"/>
        <c:tickLblPos val="nextTo"/>
        <c:crossAx val="54539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max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2009-2010 (русский язык)</c:v>
                </c:pt>
                <c:pt idx="1">
                  <c:v>2009-2010 (литература)</c:v>
                </c:pt>
                <c:pt idx="2">
                  <c:v>2010-2011 (русский язык)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70</c:v>
                </c:pt>
                <c:pt idx="1">
                  <c:v>60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средн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2009-2010 (русский язык)</c:v>
                </c:pt>
                <c:pt idx="1">
                  <c:v>2009-2010 (литература)</c:v>
                </c:pt>
                <c:pt idx="2">
                  <c:v>2010-2011 (русский язык)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59</c:v>
                </c:pt>
                <c:pt idx="1">
                  <c:v>60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min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2009-2010 (русский язык)</c:v>
                </c:pt>
                <c:pt idx="1">
                  <c:v>2009-2010 (литература)</c:v>
                </c:pt>
                <c:pt idx="2">
                  <c:v>2010-2011 (русский язык)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43</c:v>
                </c:pt>
              </c:numCache>
            </c:numRef>
          </c:val>
        </c:ser>
        <c:shape val="box"/>
        <c:axId val="54604544"/>
        <c:axId val="54606080"/>
        <c:axId val="0"/>
      </c:bar3DChart>
      <c:catAx>
        <c:axId val="54604544"/>
        <c:scaling>
          <c:orientation val="minMax"/>
        </c:scaling>
        <c:axPos val="b"/>
        <c:tickLblPos val="nextTo"/>
        <c:crossAx val="54606080"/>
        <c:crosses val="autoZero"/>
        <c:auto val="1"/>
        <c:lblAlgn val="ctr"/>
        <c:lblOffset val="100"/>
      </c:catAx>
      <c:valAx>
        <c:axId val="54606080"/>
        <c:scaling>
          <c:orientation val="minMax"/>
        </c:scaling>
        <c:axPos val="l"/>
        <c:majorGridlines/>
        <c:numFmt formatCode="General" sourceLinked="1"/>
        <c:tickLblPos val="nextTo"/>
        <c:crossAx val="54604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ректор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916832"/>
            <a:ext cx="601216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Портфолио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учителя русского языка и литературы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Бултуковой</a:t>
            </a:r>
            <a:r>
              <a:rPr lang="ru-RU" sz="2800" dirty="0" smtClean="0">
                <a:solidFill>
                  <a:srgbClr val="FF0000"/>
                </a:solidFill>
              </a:rPr>
              <a:t> Анны Петровны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58200" cy="50405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МОКУ «</a:t>
            </a:r>
            <a:r>
              <a:rPr lang="ru-RU" sz="2200" dirty="0" err="1" smtClean="0">
                <a:solidFill>
                  <a:schemeClr val="tx1"/>
                </a:solidFill>
              </a:rPr>
              <a:t>Верхнеяшкульская</a:t>
            </a:r>
            <a:r>
              <a:rPr lang="ru-RU" sz="2200" dirty="0" smtClean="0">
                <a:solidFill>
                  <a:schemeClr val="tx1"/>
                </a:solidFill>
              </a:rPr>
              <a:t> СОШ им. А. Д. </a:t>
            </a:r>
            <a:r>
              <a:rPr lang="ru-RU" sz="2200" dirty="0" err="1" smtClean="0">
                <a:solidFill>
                  <a:schemeClr val="tx1"/>
                </a:solidFill>
              </a:rPr>
              <a:t>Емченова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Вениамин\Desktop\Рисунок1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8" t="17828" r="5128" b="14939"/>
          <a:stretch/>
        </p:blipFill>
        <p:spPr bwMode="auto">
          <a:xfrm>
            <a:off x="467544" y="1124744"/>
            <a:ext cx="316835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059832" y="6165304"/>
            <a:ext cx="2376264" cy="36004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2015-2016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уч.г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Результаты олимпиад, конкурсов.</a:t>
            </a:r>
            <a:endParaRPr lang="ru-RU" sz="2900" b="1" dirty="0">
              <a:solidFill>
                <a:srgbClr val="00B0F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0961" y="1600200"/>
            <a:ext cx="33300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136" y="1600200"/>
            <a:ext cx="33300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508918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B0F0"/>
                </a:solidFill>
              </a:rPr>
              <a:t>Участие в районных мероприятиях.</a:t>
            </a:r>
            <a:endParaRPr lang="ru-RU" sz="2900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204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C:\Users\Директор\Desktop\DSC038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97" y="3429000"/>
            <a:ext cx="4329675" cy="324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8092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 smtClean="0">
                <a:solidFill>
                  <a:srgbClr val="00B0F0"/>
                </a:solidFill>
              </a:rPr>
              <a:t>Награды и поощрения за успехи в профессиональной деятельности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299728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987824" cy="40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966351" cy="40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854" t="7927" r="13788" b="54687"/>
          <a:stretch>
            <a:fillRect/>
          </a:stretch>
        </p:blipFill>
        <p:spPr bwMode="auto">
          <a:xfrm>
            <a:off x="179512" y="188640"/>
            <a:ext cx="84969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775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Сведения об учителе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66997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SzPct val="8000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Дата рождения: 01.01. 1950 год</a:t>
            </a:r>
            <a:endParaRPr lang="ru-RU" sz="2000" dirty="0" smtClean="0">
              <a:latin typeface="+mj-lt"/>
            </a:endParaRPr>
          </a:p>
          <a:p>
            <a:pPr algn="just">
              <a:lnSpc>
                <a:spcPct val="100000"/>
              </a:lnSpc>
              <a:buSzPct val="8000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Стаж работы: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Трудовой – 47</a:t>
            </a:r>
            <a:r>
              <a:rPr lang="ru-RU" sz="2000" dirty="0" smtClean="0">
                <a:latin typeface="+mj-lt"/>
              </a:rPr>
              <a:t>;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Педагогический – 34</a:t>
            </a:r>
            <a:endParaRPr lang="ru-RU" sz="2000" dirty="0" smtClean="0">
              <a:latin typeface="+mj-lt"/>
            </a:endParaRPr>
          </a:p>
          <a:p>
            <a:pPr algn="just">
              <a:lnSpc>
                <a:spcPct val="100000"/>
              </a:lnSpc>
              <a:buSzPct val="8000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Стаж работы в данном учреждении – 1.10 мес.</a:t>
            </a:r>
            <a:endParaRPr lang="ru-RU" sz="2000" dirty="0" smtClean="0">
              <a:latin typeface="+mj-lt"/>
            </a:endParaRPr>
          </a:p>
          <a:p>
            <a:pPr algn="just">
              <a:lnSpc>
                <a:spcPct val="100000"/>
              </a:lnSpc>
              <a:buSzPct val="8000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Квалификационная категория – вторая</a:t>
            </a:r>
            <a:endParaRPr lang="ru-RU" sz="2000" dirty="0" smtClean="0">
              <a:latin typeface="+mj-lt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   Методическая тема «Применение  национально-регионального компонента на уроках русского языка и литературы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».</a:t>
            </a:r>
          </a:p>
          <a:p>
            <a:pPr>
              <a:buNone/>
            </a:pPr>
            <a:r>
              <a:rPr lang="ru-RU" sz="2000" b="1" dirty="0" smtClean="0"/>
              <a:t>	Награды: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Нагрудный знак «Почетный работник общего образования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Российской Федерации – 2008 г.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Грамота Министерства образования и науки РК – 2002 г.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Почетная грамота Главы  АЦРМО РК- 2008 г.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Грамота Главы АЦРМО РК – 2011 г.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Почетная грамота УО АЦРМО - 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Почетная грамота Главы </a:t>
            </a:r>
            <a:r>
              <a:rPr lang="ru-RU" sz="2000" b="1" dirty="0" err="1" smtClean="0"/>
              <a:t>Чагортинского</a:t>
            </a:r>
            <a:r>
              <a:rPr lang="ru-RU" sz="2000" b="1" dirty="0" smtClean="0"/>
              <a:t> СМО- 2013 г.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Ветеран труда РФ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Ветеран труда РК</a:t>
            </a:r>
            <a:endParaRPr lang="ru-RU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Диплом об образовании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291" t="14350" r="12655" b="17645"/>
          <a:stretch>
            <a:fillRect/>
          </a:stretch>
        </p:blipFill>
        <p:spPr bwMode="auto">
          <a:xfrm>
            <a:off x="611560" y="908720"/>
            <a:ext cx="74343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Повышение квалификации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62" t="3735" r="2336" b="6330"/>
          <a:stretch>
            <a:fillRect/>
          </a:stretch>
        </p:blipFill>
        <p:spPr bwMode="auto">
          <a:xfrm>
            <a:off x="251520" y="980728"/>
            <a:ext cx="849694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rgbClr val="0070C0"/>
                </a:solidFill>
              </a:rPr>
              <a:t>Владение современными образовательными технологиями и методиками, эффективность их применения.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060848"/>
            <a:ext cx="2304256" cy="32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45632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2340767" cy="335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33324"/>
            <a:ext cx="2340768" cy="33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88840"/>
            <a:ext cx="235236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Качество знаний по итогам  республиканского мониторинга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1052737"/>
          <a:ext cx="8424934" cy="2245253"/>
        </p:xfrm>
        <a:graphic>
          <a:graphicData uri="http://schemas.openxmlformats.org/drawingml/2006/table">
            <a:tbl>
              <a:tblPr/>
              <a:tblGrid>
                <a:gridCol w="750829"/>
                <a:gridCol w="1048033"/>
                <a:gridCol w="828259"/>
                <a:gridCol w="828259"/>
                <a:gridCol w="828259"/>
                <a:gridCol w="828259"/>
                <a:gridCol w="828259"/>
                <a:gridCol w="828259"/>
                <a:gridCol w="828259"/>
                <a:gridCol w="828259"/>
              </a:tblGrid>
              <a:tr h="278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</a:t>
                      </a: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284984"/>
          <a:ext cx="889248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Качество знаний по итогам  внутреннего мониторинга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1052737"/>
          <a:ext cx="8424934" cy="2245253"/>
        </p:xfrm>
        <a:graphic>
          <a:graphicData uri="http://schemas.openxmlformats.org/drawingml/2006/table">
            <a:tbl>
              <a:tblPr/>
              <a:tblGrid>
                <a:gridCol w="750829"/>
                <a:gridCol w="1048033"/>
                <a:gridCol w="828259"/>
                <a:gridCol w="828259"/>
                <a:gridCol w="828259"/>
                <a:gridCol w="828259"/>
                <a:gridCol w="828259"/>
                <a:gridCol w="828259"/>
                <a:gridCol w="828259"/>
                <a:gridCol w="828259"/>
              </a:tblGrid>
              <a:tr h="278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входн.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входн</a:t>
                      </a: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выход.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33%</a:t>
                      </a:r>
                      <a:endParaRPr lang="ru-RU" sz="1600" cap="small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69" marR="65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284984"/>
          <a:ext cx="8820472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65293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Результаты ОГЭ 2012-2014 </a:t>
            </a:r>
            <a:r>
              <a:rPr lang="ru-RU" sz="3200" b="1" dirty="0" err="1" smtClean="0">
                <a:solidFill>
                  <a:srgbClr val="00B0F0"/>
                </a:solidFill>
              </a:rPr>
              <a:t>уч.гг</a:t>
            </a:r>
            <a:r>
              <a:rPr lang="ru-RU" sz="3200" b="1" dirty="0" smtClean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620688"/>
          <a:ext cx="7488832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/>
                <a:gridCol w="1848207"/>
                <a:gridCol w="1248137"/>
              </a:tblGrid>
              <a:tr h="29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ГИА-2012 (русский язык):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1.Довукаева</a:t>
                      </a:r>
                      <a:r>
                        <a:rPr lang="ru-RU" sz="1400" baseline="0" dirty="0" smtClean="0"/>
                        <a:t> Елизавета Александровна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70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2.Лазаренко</a:t>
                      </a:r>
                      <a:r>
                        <a:rPr lang="ru-RU" sz="1400" baseline="0" dirty="0" smtClean="0"/>
                        <a:t> Ирина Фёдоровна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3.Лиджиева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Эльзята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Батыровна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4.Шоголова</a:t>
                      </a:r>
                      <a:r>
                        <a:rPr lang="ru-RU" sz="1400" baseline="0" dirty="0" smtClean="0"/>
                        <a:t> Валерия </a:t>
                      </a:r>
                      <a:r>
                        <a:rPr lang="ru-RU" sz="1400" baseline="0" dirty="0" err="1" smtClean="0"/>
                        <a:t>Мергеновна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ОГЭ – 2014 (русский</a:t>
                      </a:r>
                      <a:r>
                        <a:rPr lang="ru-RU" sz="1400" baseline="0" dirty="0" smtClean="0"/>
                        <a:t> язык</a:t>
                      </a:r>
                      <a:r>
                        <a:rPr lang="ru-RU" sz="1400" dirty="0" smtClean="0"/>
                        <a:t>):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1.Чемидов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Бадма</a:t>
                      </a:r>
                      <a:r>
                        <a:rPr lang="ru-RU" sz="1400" baseline="0" dirty="0" smtClean="0"/>
                        <a:t> Геннадьевич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2924944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00B0F0"/>
                </a:solidFill>
              </a:rPr>
              <a:t>Результаты ЕГЭ 2010-2011 </a:t>
            </a:r>
            <a:r>
              <a:rPr lang="ru-RU" sz="2900" b="1" dirty="0" err="1" smtClean="0">
                <a:solidFill>
                  <a:srgbClr val="00B0F0"/>
                </a:solidFill>
              </a:rPr>
              <a:t>уч.гг</a:t>
            </a:r>
            <a:r>
              <a:rPr lang="ru-RU" sz="2900" b="1" dirty="0" smtClean="0">
                <a:solidFill>
                  <a:srgbClr val="00B0F0"/>
                </a:solidFill>
              </a:rPr>
              <a:t>.</a:t>
            </a:r>
            <a:endParaRPr lang="ru-RU" sz="29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3933056"/>
          <a:ext cx="727280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620688"/>
          <a:ext cx="7488832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544"/>
                <a:gridCol w="1344151"/>
                <a:gridCol w="1248137"/>
              </a:tblGrid>
              <a:tr h="29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ЕГЭ-2010 (русский язык):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Баллы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1.Босхомджиев </a:t>
                      </a:r>
                      <a:r>
                        <a:rPr lang="ru-RU" sz="1400" dirty="0" err="1" smtClean="0"/>
                        <a:t>Алтан</a:t>
                      </a:r>
                      <a:r>
                        <a:rPr lang="ru-RU" sz="1400" dirty="0" smtClean="0"/>
                        <a:t> Викторович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47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2.Дежужаев </a:t>
                      </a:r>
                      <a:r>
                        <a:rPr lang="ru-RU" sz="1400" dirty="0" err="1" smtClean="0"/>
                        <a:t>Санджи</a:t>
                      </a:r>
                      <a:r>
                        <a:rPr lang="ru-RU" sz="1400" dirty="0" smtClean="0"/>
                        <a:t> Александрович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3.Санджиева Евдокия Геннадьевна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4.Убушиев </a:t>
                      </a:r>
                      <a:r>
                        <a:rPr lang="ru-RU" sz="1400" dirty="0" err="1" smtClean="0"/>
                        <a:t>Кирсан</a:t>
                      </a:r>
                      <a:r>
                        <a:rPr lang="ru-RU" sz="1400" dirty="0" smtClean="0"/>
                        <a:t> Валерьевич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5.Цеденова </a:t>
                      </a:r>
                      <a:r>
                        <a:rPr lang="ru-RU" sz="1400" dirty="0" err="1" smtClean="0"/>
                        <a:t>Цагана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Саналовна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6.Шанхорова Мария </a:t>
                      </a:r>
                      <a:r>
                        <a:rPr lang="ru-RU" sz="1400" dirty="0" err="1" smtClean="0"/>
                        <a:t>Санджиевна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ЕГЭ – 2010 (литература):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1.Санджиева Евдокия Геннадьевна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ЕГЭ – 2011 (русский язык):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1.Колоров </a:t>
                      </a:r>
                      <a:r>
                        <a:rPr lang="ru-RU" sz="1400" dirty="0" err="1" smtClean="0"/>
                        <a:t>Долан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Джапович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376</Words>
  <Application>Microsoft Office PowerPoint</Application>
  <PresentationFormat>Экран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Портфолио  учителя русского языка и литературы  Бултуковой Анны Петровны</vt:lpstr>
      <vt:lpstr>Сведения об учителе</vt:lpstr>
      <vt:lpstr>Диплом об образовании</vt:lpstr>
      <vt:lpstr>Повышение квалификации</vt:lpstr>
      <vt:lpstr>Владение современными образовательными технологиями и методиками, эффективность их применения. </vt:lpstr>
      <vt:lpstr>Качество знаний по итогам  республиканского мониторинга </vt:lpstr>
      <vt:lpstr>Качество знаний по итогам  внутреннего мониторинга </vt:lpstr>
      <vt:lpstr>Результаты ОГЭ 2012-2014 уч.гг.</vt:lpstr>
      <vt:lpstr>Результаты ЕГЭ 2010-2011 уч.гг.</vt:lpstr>
      <vt:lpstr>Результаты олимпиад, конкурсов.</vt:lpstr>
      <vt:lpstr>Участие в районных мероприятиях.</vt:lpstr>
      <vt:lpstr>Награды и поощрения за успехи в профессиональной деятельности.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</dc:title>
  <dc:creator>Директор</dc:creator>
  <cp:lastModifiedBy>Директор</cp:lastModifiedBy>
  <cp:revision>21</cp:revision>
  <dcterms:created xsi:type="dcterms:W3CDTF">2016-04-15T16:09:12Z</dcterms:created>
  <dcterms:modified xsi:type="dcterms:W3CDTF">2016-04-15T19:32:05Z</dcterms:modified>
</cp:coreProperties>
</file>