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3"/>
  </p:notesMasterIdLst>
  <p:sldIdLst>
    <p:sldId id="256" r:id="rId2"/>
    <p:sldId id="282" r:id="rId3"/>
    <p:sldId id="283" r:id="rId4"/>
    <p:sldId id="285" r:id="rId5"/>
    <p:sldId id="287" r:id="rId6"/>
    <p:sldId id="288" r:id="rId7"/>
    <p:sldId id="263" r:id="rId8"/>
    <p:sldId id="265" r:id="rId9"/>
    <p:sldId id="268" r:id="rId10"/>
    <p:sldId id="270" r:id="rId11"/>
    <p:sldId id="272" r:id="rId12"/>
    <p:sldId id="273" r:id="rId13"/>
    <p:sldId id="284" r:id="rId14"/>
    <p:sldId id="275" r:id="rId15"/>
    <p:sldId id="286" r:id="rId16"/>
    <p:sldId id="276" r:id="rId17"/>
    <p:sldId id="277" r:id="rId18"/>
    <p:sldId id="278" r:id="rId19"/>
    <p:sldId id="279" r:id="rId20"/>
    <p:sldId id="280" r:id="rId21"/>
    <p:sldId id="281" r:id="rId2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spc="-1">
                <a:latin typeface="Arial"/>
              </a:rPr>
              <a:t>Для правки формата примечаний щёлкните мышью</a:t>
            </a:r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spc="-1">
                <a:latin typeface="Times New Roman"/>
              </a:rPr>
              <a:t>&lt;заголовок&gt;</a:t>
            </a:r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spc="-1">
                <a:latin typeface="Times New Roman"/>
              </a:rPr>
              <a:t>&lt;дата/время&gt;</a:t>
            </a:r>
            <a:endParaRPr/>
          </a:p>
        </p:txBody>
      </p:sp>
      <p:sp>
        <p:nvSpPr>
          <p:cNvPr id="103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spc="-1">
                <a:latin typeface="Times New Roman"/>
              </a:rPr>
              <a:t>&lt;нижний колонтитул&gt;</a:t>
            </a:r>
            <a:endParaRPr/>
          </a:p>
        </p:txBody>
      </p:sp>
      <p:sp>
        <p:nvSpPr>
          <p:cNvPr id="104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09152E3D-12CE-4492-858A-AA8F567FFAF0}" type="slidenum">
              <a:rPr lang="ru-RU" sz="1400" spc="-1">
                <a:latin typeface="Times New Roman"/>
              </a:rPr>
              <a:pPr algn="r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685800" y="4343400"/>
            <a:ext cx="5484960" cy="411336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2"/>
          <p:cNvSpPr/>
          <p:nvPr/>
        </p:nvSpPr>
        <p:spPr>
          <a:xfrm>
            <a:off x="3884760" y="8685360"/>
            <a:ext cx="2970360" cy="45576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64DD779-C834-4FF7-A44C-31A707D64E1F}" type="slidenum">
              <a:rPr lang="ru-RU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685800" y="4343400"/>
            <a:ext cx="5484960" cy="411336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685800" y="4343400"/>
            <a:ext cx="5484960" cy="411336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685800" y="4343400"/>
            <a:ext cx="5484960" cy="411336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98" name="Рисунок 97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99" name="Рисунок 98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4"/>
          <p:cNvSpPr/>
          <p:nvPr/>
        </p:nvSpPr>
        <p:spPr>
          <a:xfrm>
            <a:off x="8839080" y="0"/>
            <a:ext cx="302400" cy="685548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2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6"/>
          <p:cNvSpPr/>
          <p:nvPr/>
        </p:nvSpPr>
        <p:spPr>
          <a:xfrm>
            <a:off x="8156520" y="5715000"/>
            <a:ext cx="546120" cy="546120"/>
          </a:xfrm>
          <a:prstGeom prst="ellipse">
            <a:avLst/>
          </a:prstGeom>
          <a:ln>
            <a:noFill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65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1475656" y="2564904"/>
            <a:ext cx="6169680" cy="189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Разработка системы оценки достижения учащихся по ФГОС</a:t>
            </a:r>
            <a:endParaRPr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r">
              <a:lnSpc>
                <a:spcPct val="100000"/>
              </a:lnSpc>
            </a:pPr>
            <a:endParaRPr dirty="0"/>
          </a:p>
        </p:txBody>
      </p:sp>
      <p:sp>
        <p:nvSpPr>
          <p:cNvPr id="3" name="CustomShape 1"/>
          <p:cNvSpPr/>
          <p:nvPr/>
        </p:nvSpPr>
        <p:spPr>
          <a:xfrm>
            <a:off x="827584" y="692696"/>
            <a:ext cx="7969880" cy="936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b="1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МОКУ «</a:t>
            </a:r>
            <a:r>
              <a:rPr lang="ru-RU" b="1" strike="noStrike" spc="-1" dirty="0" err="1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Верхнеяшкульская</a:t>
            </a:r>
            <a:r>
              <a:rPr lang="ru-RU" b="1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СОШ им. А. Д. </a:t>
            </a:r>
            <a:r>
              <a:rPr lang="ru-RU" b="1" strike="noStrike" spc="-1" dirty="0" err="1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Емченова</a:t>
            </a:r>
            <a:r>
              <a:rPr lang="ru-RU" b="1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»</a:t>
            </a:r>
            <a:endParaRPr dirty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r"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/>
          <p:cNvPicPr/>
          <p:nvPr/>
        </p:nvPicPr>
        <p:blipFill>
          <a:blip r:embed="rId2" cstate="print"/>
          <a:srcRect b="-504"/>
          <a:stretch/>
        </p:blipFill>
        <p:spPr>
          <a:xfrm>
            <a:off x="671400" y="127080"/>
            <a:ext cx="7498440" cy="633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323640" y="260640"/>
            <a:ext cx="8278560" cy="225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000" b="1" strike="noStrike" cap="small" spc="-1">
                <a:solidFill>
                  <a:srgbClr val="575F6D"/>
                </a:solidFill>
                <a:uFill>
                  <a:solidFill>
                    <a:srgbClr val="FFFFFF"/>
                  </a:solidFill>
                </a:uFill>
                <a:latin typeface="Century Schoolbook"/>
                <a:ea typeface="DejaVu Sans"/>
              </a:rPr>
              <a:t>Рефлексия </a:t>
            </a:r>
            <a:r>
              <a:rPr lang="ru-RU" sz="2400" b="1" strike="noStrike" cap="small" spc="-1">
                <a:solidFill>
                  <a:srgbClr val="575F6D"/>
                </a:solidFill>
                <a:uFill>
                  <a:solidFill>
                    <a:srgbClr val="FFFFFF"/>
                  </a:solidFill>
                </a:uFill>
                <a:latin typeface="Century Schoolbook"/>
                <a:ea typeface="DejaVu Sans"/>
              </a:rPr>
              <a:t>(подведение итогов урока)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2400" b="1" strike="noStrike" cap="small" spc="-1">
                <a:solidFill>
                  <a:srgbClr val="575F6D"/>
                </a:solidFill>
                <a:uFill>
                  <a:solidFill>
                    <a:srgbClr val="FFFFFF"/>
                  </a:solidFill>
                </a:uFill>
                <a:latin typeface="Century Schoolbook"/>
                <a:ea typeface="DejaVu Sans"/>
              </a:rPr>
              <a:t>Упражнение </a:t>
            </a:r>
            <a:r>
              <a:rPr lang="ru-RU" sz="3200" b="1" strike="noStrike" cap="small" spc="-1">
                <a:solidFill>
                  <a:srgbClr val="575F6D"/>
                </a:solidFill>
                <a:uFill>
                  <a:solidFill>
                    <a:srgbClr val="FFFFFF"/>
                  </a:solidFill>
                </a:uFill>
                <a:latin typeface="Century Schoolbook"/>
                <a:ea typeface="DejaVu Sans"/>
              </a:rPr>
              <a:t>«</a:t>
            </a:r>
            <a:r>
              <a:rPr lang="ru-RU" sz="3200" strike="noStrike" cap="small" spc="-1">
                <a:solidFill>
                  <a:srgbClr val="575F6D"/>
                </a:solidFill>
                <a:uFill>
                  <a:solidFill>
                    <a:srgbClr val="FFFFFF"/>
                  </a:solidFill>
                </a:uFill>
                <a:latin typeface="Century Schoolbook"/>
                <a:ea typeface="DejaVu Sans"/>
              </a:rPr>
              <a:t>Плюс-минус-интересно</a:t>
            </a:r>
            <a:r>
              <a:rPr lang="ru-RU" sz="3200" b="1" strike="noStrike" cap="small" spc="-1">
                <a:solidFill>
                  <a:srgbClr val="575F6D"/>
                </a:solidFill>
                <a:uFill>
                  <a:solidFill>
                    <a:srgbClr val="FFFFFF"/>
                  </a:solidFill>
                </a:uFill>
                <a:latin typeface="Century Schoolbook"/>
                <a:ea typeface="DejaVu Sans"/>
              </a:rPr>
              <a:t>»</a:t>
            </a:r>
            <a:endParaRPr/>
          </a:p>
        </p:txBody>
      </p:sp>
      <p:graphicFrame>
        <p:nvGraphicFramePr>
          <p:cNvPr id="150" name="Table 2"/>
          <p:cNvGraphicFramePr/>
          <p:nvPr/>
        </p:nvGraphicFramePr>
        <p:xfrm>
          <a:off x="1115640" y="2781000"/>
          <a:ext cx="6408360" cy="1584000"/>
        </p:xfrm>
        <a:graphic>
          <a:graphicData uri="http://schemas.openxmlformats.org/drawingml/2006/table">
            <a:tbl>
              <a:tblPr/>
              <a:tblGrid>
                <a:gridCol w="2135880"/>
                <a:gridCol w="2135880"/>
                <a:gridCol w="2136600"/>
              </a:tblGrid>
              <a:tr h="79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Плюс</a:t>
                      </a:r>
                      <a:r>
                        <a:rPr lang="ru-RU" sz="24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 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Минус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 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Интересно</a:t>
                      </a:r>
                      <a:r>
                        <a:rPr lang="ru-RU" sz="24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 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92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803880" y="332640"/>
            <a:ext cx="759636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entury Schoolbook"/>
                <a:ea typeface="DejaVu Sans"/>
              </a:rPr>
              <a:t>Методическое сопровождение</a:t>
            </a:r>
            <a:endParaRPr/>
          </a:p>
        </p:txBody>
      </p:sp>
      <p:pic>
        <p:nvPicPr>
          <p:cNvPr id="152" name="Picture 3"/>
          <p:cNvPicPr/>
          <p:nvPr/>
        </p:nvPicPr>
        <p:blipFill>
          <a:blip r:embed="rId2" cstate="print"/>
          <a:stretch/>
        </p:blipFill>
        <p:spPr>
          <a:xfrm>
            <a:off x="6445440" y="2032920"/>
            <a:ext cx="1869840" cy="2909160"/>
          </a:xfrm>
          <a:prstGeom prst="rect">
            <a:avLst/>
          </a:prstGeom>
          <a:ln>
            <a:noFill/>
          </a:ln>
        </p:spPr>
      </p:pic>
      <p:pic>
        <p:nvPicPr>
          <p:cNvPr id="153" name="Picture 3"/>
          <p:cNvPicPr/>
          <p:nvPr/>
        </p:nvPicPr>
        <p:blipFill>
          <a:blip r:embed="rId3" cstate="print"/>
          <a:stretch/>
        </p:blipFill>
        <p:spPr>
          <a:xfrm>
            <a:off x="539640" y="2059200"/>
            <a:ext cx="1869840" cy="2890800"/>
          </a:xfrm>
          <a:prstGeom prst="rect">
            <a:avLst/>
          </a:prstGeom>
          <a:ln>
            <a:noFill/>
          </a:ln>
        </p:spPr>
      </p:pic>
      <p:pic>
        <p:nvPicPr>
          <p:cNvPr id="154" name="Picture 4"/>
          <p:cNvPicPr/>
          <p:nvPr/>
        </p:nvPicPr>
        <p:blipFill>
          <a:blip r:embed="rId4" cstate="print"/>
          <a:stretch/>
        </p:blipFill>
        <p:spPr>
          <a:xfrm>
            <a:off x="395640" y="116640"/>
            <a:ext cx="7919640" cy="6216480"/>
          </a:xfrm>
          <a:prstGeom prst="rect">
            <a:avLst/>
          </a:prstGeom>
          <a:ln>
            <a:noFill/>
          </a:ln>
        </p:spPr>
      </p:pic>
      <p:pic>
        <p:nvPicPr>
          <p:cNvPr id="155" name="Picture 2"/>
          <p:cNvPicPr/>
          <p:nvPr/>
        </p:nvPicPr>
        <p:blipFill>
          <a:blip r:embed="rId5" cstate="print"/>
          <a:stretch/>
        </p:blipFill>
        <p:spPr>
          <a:xfrm>
            <a:off x="4355976" y="332656"/>
            <a:ext cx="3885840" cy="6007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" name="Picture 2" descr="C:\Users\Светланка\Documents\телефона память\DCIM\Camera\20180222_13010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b="7132"/>
          <a:stretch>
            <a:fillRect/>
          </a:stretch>
        </p:blipFill>
        <p:spPr bwMode="auto">
          <a:xfrm rot="5400000">
            <a:off x="3046363" y="3963988"/>
            <a:ext cx="3411537" cy="2376487"/>
          </a:xfrm>
          <a:prstGeom prst="rect">
            <a:avLst/>
          </a:prstGeom>
          <a:noFill/>
        </p:spPr>
      </p:pic>
      <p:pic>
        <p:nvPicPr>
          <p:cNvPr id="1030" name="Picture 6" descr="20180222_130056"/>
          <p:cNvPicPr>
            <a:picLocks noChangeAspect="1" noChangeArrowheads="1"/>
          </p:cNvPicPr>
          <p:nvPr/>
        </p:nvPicPr>
        <p:blipFill>
          <a:blip r:embed="rId3" cstate="print"/>
          <a:srcRect t="2632"/>
          <a:stretch>
            <a:fillRect/>
          </a:stretch>
        </p:blipFill>
        <p:spPr bwMode="auto">
          <a:xfrm rot="5834706">
            <a:off x="5754263" y="3727119"/>
            <a:ext cx="345119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Users\Светланка\Documents\телефона память\DCIM\Camera\20180222_130120.jpg"/>
          <p:cNvPicPr>
            <a:picLocks noChangeAspect="1" noChangeArrowheads="1"/>
          </p:cNvPicPr>
          <p:nvPr/>
        </p:nvPicPr>
        <p:blipFill>
          <a:blip r:embed="rId4" cstate="print"/>
          <a:srcRect t="5071" b="2213"/>
          <a:stretch>
            <a:fillRect/>
          </a:stretch>
        </p:blipFill>
        <p:spPr bwMode="auto">
          <a:xfrm rot="4666162">
            <a:off x="59508" y="812700"/>
            <a:ext cx="3624383" cy="2520280"/>
          </a:xfrm>
          <a:prstGeom prst="rect">
            <a:avLst/>
          </a:prstGeom>
          <a:noFill/>
        </p:spPr>
      </p:pic>
      <p:pic>
        <p:nvPicPr>
          <p:cNvPr id="21" name="Picture 2" descr="C:\Users\Светланка\Documents\телефона память\DCIM\Camera\20180222_130150.jpg"/>
          <p:cNvPicPr>
            <a:picLocks noChangeAspect="1" noChangeArrowheads="1"/>
          </p:cNvPicPr>
          <p:nvPr/>
        </p:nvPicPr>
        <p:blipFill>
          <a:blip r:embed="rId5" cstate="print"/>
          <a:srcRect t="2214" b="5071"/>
          <a:stretch>
            <a:fillRect/>
          </a:stretch>
        </p:blipFill>
        <p:spPr bwMode="auto">
          <a:xfrm rot="4598287">
            <a:off x="93720" y="3732904"/>
            <a:ext cx="3417277" cy="2376265"/>
          </a:xfrm>
          <a:prstGeom prst="rect">
            <a:avLst/>
          </a:prstGeom>
          <a:noFill/>
        </p:spPr>
      </p:pic>
      <p:pic>
        <p:nvPicPr>
          <p:cNvPr id="22" name="Picture 2" descr="C:\Users\Светланка\Documents\телефона память\DCIM\Camera\20180222_130130.jpg"/>
          <p:cNvPicPr>
            <a:picLocks noChangeAspect="1" noChangeArrowheads="1"/>
          </p:cNvPicPr>
          <p:nvPr/>
        </p:nvPicPr>
        <p:blipFill>
          <a:blip r:embed="rId6" cstate="print"/>
          <a:srcRect l="1806" t="2214" b="5071"/>
          <a:stretch>
            <a:fillRect/>
          </a:stretch>
        </p:blipFill>
        <p:spPr bwMode="auto">
          <a:xfrm rot="5400000">
            <a:off x="3059408" y="504480"/>
            <a:ext cx="3457231" cy="2448272"/>
          </a:xfrm>
          <a:prstGeom prst="rect">
            <a:avLst/>
          </a:prstGeom>
          <a:noFill/>
        </p:spPr>
      </p:pic>
      <p:pic>
        <p:nvPicPr>
          <p:cNvPr id="23" name="Picture 3" descr="C:\Users\Светланка\Documents\телефона память\DCIM\Camera\20180222_130136.jpg"/>
          <p:cNvPicPr>
            <a:picLocks noChangeAspect="1" noChangeArrowheads="1"/>
          </p:cNvPicPr>
          <p:nvPr/>
        </p:nvPicPr>
        <p:blipFill>
          <a:blip r:embed="rId7" cstate="print"/>
          <a:srcRect t="2693" b="4591"/>
          <a:stretch>
            <a:fillRect/>
          </a:stretch>
        </p:blipFill>
        <p:spPr bwMode="auto">
          <a:xfrm rot="5984924">
            <a:off x="5975066" y="697018"/>
            <a:ext cx="3417277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216000" y="4000680"/>
            <a:ext cx="8639280" cy="285588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z="2000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     </a:t>
            </a:r>
            <a:r>
              <a:rPr lang="ru-RU" sz="2400" strike="noStrike" spc="-1" dirty="0">
                <a:solidFill>
                  <a:srgbClr val="6600CC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В нашей школе с </a:t>
            </a:r>
            <a:r>
              <a:rPr lang="ru-RU" sz="2400" strike="noStrike" spc="-1" dirty="0" smtClean="0">
                <a:solidFill>
                  <a:srgbClr val="6600CC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22.02</a:t>
            </a:r>
            <a:r>
              <a:rPr lang="ru-RU" sz="2400" strike="noStrike" spc="-1" dirty="0">
                <a:solidFill>
                  <a:srgbClr val="6600CC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. по </a:t>
            </a:r>
            <a:r>
              <a:rPr lang="ru-RU" sz="2400" strike="noStrike" spc="-1" dirty="0" smtClean="0">
                <a:solidFill>
                  <a:srgbClr val="6600CC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02.03.2018г проходит </a:t>
            </a:r>
            <a:r>
              <a:rPr lang="ru-RU" sz="2400" strike="noStrike" spc="-1" dirty="0">
                <a:solidFill>
                  <a:srgbClr val="6600CC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«Неделя предметов ЕМЦ». Каждый год ребята с нетерпением ждут этой недели. С большим азартом они участвуют в различных математических конкурсах, которые разные для всех классов, всегда интересны и занимательны, физических играх и конкурсах. </a:t>
            </a:r>
            <a:endParaRPr dirty="0"/>
          </a:p>
        </p:txBody>
      </p:sp>
      <p:sp>
        <p:nvSpPr>
          <p:cNvPr id="167" name="CustomShape 2"/>
          <p:cNvSpPr/>
          <p:nvPr/>
        </p:nvSpPr>
        <p:spPr>
          <a:xfrm>
            <a:off x="1500120" y="6643800"/>
            <a:ext cx="355680" cy="21276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3"/>
          <p:cNvSpPr/>
          <p:nvPr/>
        </p:nvSpPr>
        <p:spPr>
          <a:xfrm>
            <a:off x="6553080" y="6356520"/>
            <a:ext cx="2132280" cy="3636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fld id="{6194A8C4-DB24-4E20-B68A-ADDDB22233D7}" type="slidenum">
              <a:rPr lang="ru-RU" sz="120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14</a:t>
            </a:fld>
            <a:endParaRPr/>
          </a:p>
        </p:txBody>
      </p:sp>
      <p:pic>
        <p:nvPicPr>
          <p:cNvPr id="169" name="Рисунок 168"/>
          <p:cNvPicPr/>
          <p:nvPr/>
        </p:nvPicPr>
        <p:blipFill>
          <a:blip r:embed="rId4" cstate="print"/>
          <a:stretch/>
        </p:blipFill>
        <p:spPr>
          <a:xfrm>
            <a:off x="1855440" y="1104480"/>
            <a:ext cx="5759640" cy="323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dur="indefinite" fill="hold">
                      <p:stCondLst>
                        <p:cond delay="0"/>
                      </p:stCondLst>
                      <p:childTnLst>
                        <p:par>
                          <p:cTn id="4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ur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</a:rPr>
              <a:t>Внеклассное мероприятие </a:t>
            </a:r>
            <a:br>
              <a:rPr lang="ru-RU" sz="3200" dirty="0" smtClean="0">
                <a:solidFill>
                  <a:srgbClr val="0000FF"/>
                </a:solidFill>
              </a:rPr>
            </a:br>
            <a:r>
              <a:rPr lang="ru-RU" sz="3200" dirty="0" smtClean="0">
                <a:solidFill>
                  <a:srgbClr val="0000FF"/>
                </a:solidFill>
              </a:rPr>
              <a:t>«Математика и Красота»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290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586287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6553080" y="6356520"/>
            <a:ext cx="2132280" cy="3636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fld id="{D3D86871-7FC0-400F-80BE-6D5A87467412}" type="slidenum">
              <a:rPr lang="ru-RU" sz="120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16</a:t>
            </a:fld>
            <a:endParaRPr/>
          </a:p>
        </p:txBody>
      </p:sp>
      <p:pic>
        <p:nvPicPr>
          <p:cNvPr id="171" name="Рисунок 170"/>
          <p:cNvPicPr/>
          <p:nvPr/>
        </p:nvPicPr>
        <p:blipFill>
          <a:blip r:embed="rId4" cstate="print"/>
          <a:stretch/>
        </p:blipFill>
        <p:spPr>
          <a:xfrm>
            <a:off x="2736000" y="1296000"/>
            <a:ext cx="6132240" cy="4599000"/>
          </a:xfrm>
          <a:prstGeom prst="rect">
            <a:avLst/>
          </a:prstGeom>
          <a:ln>
            <a:noFill/>
          </a:ln>
        </p:spPr>
      </p:pic>
      <p:pic>
        <p:nvPicPr>
          <p:cNvPr id="172" name="Рисунок 171"/>
          <p:cNvPicPr/>
          <p:nvPr/>
        </p:nvPicPr>
        <p:blipFill>
          <a:blip r:embed="rId5" cstate="print"/>
          <a:srcRect l="57768" t="30136" r="3354" b="25610"/>
          <a:stretch/>
        </p:blipFill>
        <p:spPr>
          <a:xfrm>
            <a:off x="-7560" y="2288160"/>
            <a:ext cx="3120480" cy="266400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1080720" y="-864000"/>
            <a:ext cx="8639280" cy="285588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000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   </a:t>
            </a:r>
            <a:r>
              <a:rPr lang="ru-RU" sz="3200" strike="noStrike" spc="-1">
                <a:solidFill>
                  <a:srgbClr val="FFFF99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Конкурс стенгазет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500040" y="4929120"/>
            <a:ext cx="8228160" cy="141624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457200" y="6356520"/>
            <a:ext cx="2132280" cy="3636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 sz="120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21.03.16</a:t>
            </a:r>
            <a:endParaRPr/>
          </a:p>
        </p:txBody>
      </p:sp>
      <p:sp>
        <p:nvSpPr>
          <p:cNvPr id="176" name="CustomShape 3"/>
          <p:cNvSpPr/>
          <p:nvPr/>
        </p:nvSpPr>
        <p:spPr>
          <a:xfrm>
            <a:off x="6553080" y="6356520"/>
            <a:ext cx="2132280" cy="3636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fld id="{33D03AB0-804C-4E2C-AD41-D42C88DC8DBD}" type="slidenum">
              <a:rPr lang="ru-RU" sz="120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17</a:t>
            </a:fld>
            <a:endParaRPr/>
          </a:p>
        </p:txBody>
      </p:sp>
      <p:pic>
        <p:nvPicPr>
          <p:cNvPr id="177" name="Рисунок 176"/>
          <p:cNvPicPr/>
          <p:nvPr/>
        </p:nvPicPr>
        <p:blipFill>
          <a:blip r:embed="rId4" cstate="print"/>
          <a:stretch/>
        </p:blipFill>
        <p:spPr>
          <a:xfrm>
            <a:off x="15840" y="1224000"/>
            <a:ext cx="4865760" cy="2736000"/>
          </a:xfrm>
          <a:prstGeom prst="rect">
            <a:avLst/>
          </a:prstGeom>
          <a:ln>
            <a:noFill/>
          </a:ln>
        </p:spPr>
      </p:pic>
      <p:sp>
        <p:nvSpPr>
          <p:cNvPr id="178" name="CustomShape 4"/>
          <p:cNvSpPr/>
          <p:nvPr/>
        </p:nvSpPr>
        <p:spPr>
          <a:xfrm>
            <a:off x="660960" y="242280"/>
            <a:ext cx="8339040" cy="69372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Times New Roman"/>
              </a:rPr>
              <a:t>И</a:t>
            </a:r>
            <a:r>
              <a:rPr lang="ru-RU" sz="200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Times New Roman"/>
              </a:rPr>
              <a:t>гра </a:t>
            </a:r>
            <a:r>
              <a:rPr lang="ru-RU" sz="2000" strike="noStrike" spc="-1" dirty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Times New Roman"/>
              </a:rPr>
              <a:t>«Калейдоскоп наук»</a:t>
            </a:r>
            <a:r>
              <a:rPr lang="ru-RU" sz="20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Times New Roman"/>
              </a:rPr>
              <a:t>.</a:t>
            </a:r>
            <a:endParaRPr dirty="0"/>
          </a:p>
        </p:txBody>
      </p:sp>
      <p:pic>
        <p:nvPicPr>
          <p:cNvPr id="179" name="Рисунок 178"/>
          <p:cNvPicPr/>
          <p:nvPr/>
        </p:nvPicPr>
        <p:blipFill>
          <a:blip r:embed="rId5" cstate="print"/>
          <a:stretch/>
        </p:blipFill>
        <p:spPr>
          <a:xfrm>
            <a:off x="4062600" y="1179360"/>
            <a:ext cx="4943880" cy="2780640"/>
          </a:xfrm>
          <a:prstGeom prst="rect">
            <a:avLst/>
          </a:prstGeom>
          <a:ln>
            <a:noFill/>
          </a:ln>
        </p:spPr>
      </p:pic>
      <p:pic>
        <p:nvPicPr>
          <p:cNvPr id="180" name="Рисунок 179"/>
          <p:cNvPicPr/>
          <p:nvPr/>
        </p:nvPicPr>
        <p:blipFill>
          <a:blip r:embed="rId6" cstate="print"/>
          <a:stretch/>
        </p:blipFill>
        <p:spPr>
          <a:xfrm>
            <a:off x="60120" y="3999600"/>
            <a:ext cx="4926600" cy="2770920"/>
          </a:xfrm>
          <a:prstGeom prst="rect">
            <a:avLst/>
          </a:prstGeom>
          <a:ln>
            <a:noFill/>
          </a:ln>
        </p:spPr>
      </p:pic>
      <p:pic>
        <p:nvPicPr>
          <p:cNvPr id="181" name="Рисунок 180"/>
          <p:cNvPicPr/>
          <p:nvPr/>
        </p:nvPicPr>
        <p:blipFill>
          <a:blip r:embed="rId7" cstate="print"/>
          <a:stretch/>
        </p:blipFill>
        <p:spPr>
          <a:xfrm>
            <a:off x="4032000" y="3982680"/>
            <a:ext cx="5112000" cy="287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dur="indefinite" fill="hold">
                      <p:stCondLst>
                        <p:cond delay="0"/>
                      </p:stCondLst>
                      <p:childTnLst>
                        <p:par>
                          <p:cTn id="4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dur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 additive="repl"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5256000" y="145080"/>
            <a:ext cx="3123360" cy="941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ru-RU" sz="240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Игра «Путешествие по станциям»</a:t>
            </a:r>
            <a:endParaRPr/>
          </a:p>
        </p:txBody>
      </p:sp>
      <p:pic>
        <p:nvPicPr>
          <p:cNvPr id="183" name="Рисунок 182"/>
          <p:cNvPicPr/>
          <p:nvPr/>
        </p:nvPicPr>
        <p:blipFill>
          <a:blip r:embed="rId2" cstate="print"/>
          <a:stretch/>
        </p:blipFill>
        <p:spPr>
          <a:xfrm>
            <a:off x="432000" y="1452600"/>
            <a:ext cx="3631680" cy="2723400"/>
          </a:xfrm>
          <a:prstGeom prst="rect">
            <a:avLst/>
          </a:prstGeom>
          <a:ln>
            <a:noFill/>
          </a:ln>
        </p:spPr>
      </p:pic>
      <p:pic>
        <p:nvPicPr>
          <p:cNvPr id="184" name="Рисунок 183"/>
          <p:cNvPicPr/>
          <p:nvPr/>
        </p:nvPicPr>
        <p:blipFill>
          <a:blip r:embed="rId3" cstate="print"/>
          <a:stretch/>
        </p:blipFill>
        <p:spPr>
          <a:xfrm>
            <a:off x="4489200" y="1287000"/>
            <a:ext cx="3718800" cy="2788560"/>
          </a:xfrm>
          <a:prstGeom prst="rect">
            <a:avLst/>
          </a:prstGeom>
          <a:ln>
            <a:noFill/>
          </a:ln>
        </p:spPr>
      </p:pic>
      <p:pic>
        <p:nvPicPr>
          <p:cNvPr id="185" name="Рисунок 184"/>
          <p:cNvPicPr/>
          <p:nvPr/>
        </p:nvPicPr>
        <p:blipFill>
          <a:blip r:embed="rId4" cstate="print"/>
          <a:stretch/>
        </p:blipFill>
        <p:spPr>
          <a:xfrm>
            <a:off x="432000" y="4176360"/>
            <a:ext cx="3600000" cy="2699640"/>
          </a:xfrm>
          <a:prstGeom prst="rect">
            <a:avLst/>
          </a:prstGeom>
          <a:ln>
            <a:noFill/>
          </a:ln>
        </p:spPr>
      </p:pic>
      <p:pic>
        <p:nvPicPr>
          <p:cNvPr id="186" name="Рисунок 185"/>
          <p:cNvPicPr/>
          <p:nvPr/>
        </p:nvPicPr>
        <p:blipFill>
          <a:blip r:embed="rId5" cstate="print"/>
          <a:stretch/>
        </p:blipFill>
        <p:spPr>
          <a:xfrm>
            <a:off x="4489200" y="4072680"/>
            <a:ext cx="3718800" cy="2788920"/>
          </a:xfrm>
          <a:prstGeom prst="rect">
            <a:avLst/>
          </a:prstGeom>
          <a:ln>
            <a:noFill/>
          </a:ln>
        </p:spPr>
      </p:pic>
      <p:pic>
        <p:nvPicPr>
          <p:cNvPr id="187" name="Рисунок 186"/>
          <p:cNvPicPr/>
          <p:nvPr/>
        </p:nvPicPr>
        <p:blipFill>
          <a:blip r:embed="rId6" cstate="print"/>
          <a:srcRect t="27416" b="25006"/>
          <a:stretch/>
        </p:blipFill>
        <p:spPr>
          <a:xfrm>
            <a:off x="216000" y="144000"/>
            <a:ext cx="4838760" cy="129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Рисунок 187"/>
          <p:cNvPicPr/>
          <p:nvPr/>
        </p:nvPicPr>
        <p:blipFill>
          <a:blip r:embed="rId2" cstate="print"/>
          <a:stretch/>
        </p:blipFill>
        <p:spPr>
          <a:xfrm>
            <a:off x="247680" y="72000"/>
            <a:ext cx="3998880" cy="2998440"/>
          </a:xfrm>
          <a:prstGeom prst="rect">
            <a:avLst/>
          </a:prstGeom>
          <a:ln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3059832" y="6021288"/>
            <a:ext cx="3131840" cy="5040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400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   </a:t>
            </a:r>
            <a:r>
              <a:rPr lang="ru-RU" sz="2400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О</a:t>
            </a:r>
            <a:r>
              <a:rPr lang="ru-RU" sz="2400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ткрытые уроки.</a:t>
            </a:r>
            <a:endParaRPr dirty="0"/>
          </a:p>
        </p:txBody>
      </p:sp>
      <p:pic>
        <p:nvPicPr>
          <p:cNvPr id="190" name="Рисунок 189"/>
          <p:cNvPicPr/>
          <p:nvPr/>
        </p:nvPicPr>
        <p:blipFill>
          <a:blip r:embed="rId3" cstate="print"/>
          <a:stretch/>
        </p:blipFill>
        <p:spPr>
          <a:xfrm>
            <a:off x="4535280" y="72000"/>
            <a:ext cx="4031280" cy="3022560"/>
          </a:xfrm>
          <a:prstGeom prst="rect">
            <a:avLst/>
          </a:prstGeom>
          <a:ln>
            <a:noFill/>
          </a:ln>
        </p:spPr>
      </p:pic>
      <p:pic>
        <p:nvPicPr>
          <p:cNvPr id="191" name="Рисунок 190"/>
          <p:cNvPicPr/>
          <p:nvPr/>
        </p:nvPicPr>
        <p:blipFill>
          <a:blip r:embed="rId4" cstate="print"/>
          <a:stretch/>
        </p:blipFill>
        <p:spPr>
          <a:xfrm>
            <a:off x="4824000" y="3096000"/>
            <a:ext cx="3386880" cy="2539800"/>
          </a:xfrm>
          <a:prstGeom prst="rect">
            <a:avLst/>
          </a:prstGeom>
          <a:ln>
            <a:noFill/>
          </a:ln>
        </p:spPr>
      </p:pic>
      <p:pic>
        <p:nvPicPr>
          <p:cNvPr id="192" name="Рисунок 191"/>
          <p:cNvPicPr/>
          <p:nvPr/>
        </p:nvPicPr>
        <p:blipFill>
          <a:blip r:embed="rId5" cstate="print"/>
          <a:stretch/>
        </p:blipFill>
        <p:spPr>
          <a:xfrm>
            <a:off x="720000" y="3168000"/>
            <a:ext cx="3205080" cy="240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2555776" y="2492896"/>
            <a:ext cx="6058656" cy="3960440"/>
          </a:xfrm>
        </p:spPr>
        <p:txBody>
          <a:bodyPr/>
          <a:lstStyle/>
          <a:p>
            <a:pPr algn="just"/>
            <a:r>
              <a:rPr lang="ru-RU" sz="2400" dirty="0" smtClean="0"/>
              <a:t>– это </a:t>
            </a:r>
            <a:r>
              <a:rPr lang="ru-RU" sz="2400" dirty="0"/>
              <a:t>система,  направленная на обеспечение качества образования, что предполагает вовлеченность в оценочную деятельность как педагогов, так и обучающихся. </a:t>
            </a:r>
            <a:endParaRPr lang="ru-RU" sz="2400" dirty="0" smtClean="0"/>
          </a:p>
          <a:p>
            <a:pPr algn="just"/>
            <a:r>
              <a:rPr lang="ru-RU" sz="2400" dirty="0"/>
              <a:t> </a:t>
            </a:r>
            <a:r>
              <a:rPr lang="ru-RU" sz="2400" dirty="0" smtClean="0"/>
              <a:t>    Для </a:t>
            </a:r>
            <a:r>
              <a:rPr lang="ru-RU" sz="2400" dirty="0"/>
              <a:t>педагогов школы оценивание</a:t>
            </a:r>
            <a:r>
              <a:rPr lang="ru-RU" sz="2400" b="1" dirty="0"/>
              <a:t> </a:t>
            </a:r>
            <a:r>
              <a:rPr lang="ru-RU" sz="2400" dirty="0"/>
              <a:t>– это одно из наиболее действенных средств, повышающих эффективность обучения. И учитель и ученик глубоко осознают то, насколько сильно от оценивания зависит мотивация и самооценка учеников, которые влияют на качество образовательного результата.</a:t>
            </a:r>
          </a:p>
          <a:p>
            <a:endParaRPr lang="ru-RU" sz="20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409768" cy="18002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Система оценки достижения планируемых результатов освоения основной 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образовательной программы 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3643200" y="5500800"/>
            <a:ext cx="5070600" cy="70164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2"/>
          <p:cNvSpPr/>
          <p:nvPr/>
        </p:nvSpPr>
        <p:spPr>
          <a:xfrm>
            <a:off x="457200" y="6356520"/>
            <a:ext cx="2132280" cy="3636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 sz="120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21.03.16</a:t>
            </a:r>
            <a:endParaRPr/>
          </a:p>
        </p:txBody>
      </p:sp>
      <p:sp>
        <p:nvSpPr>
          <p:cNvPr id="195" name="CustomShape 3"/>
          <p:cNvSpPr/>
          <p:nvPr/>
        </p:nvSpPr>
        <p:spPr>
          <a:xfrm>
            <a:off x="6553080" y="6356520"/>
            <a:ext cx="2132280" cy="3636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fld id="{2EDC272E-E65D-48FF-99A3-C799498BEA21}" type="slidenum">
              <a:rPr lang="ru-RU" sz="120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20</a:t>
            </a:fld>
            <a:endParaRPr/>
          </a:p>
        </p:txBody>
      </p:sp>
      <p:pic>
        <p:nvPicPr>
          <p:cNvPr id="196" name="Рисунок 195"/>
          <p:cNvPicPr/>
          <p:nvPr/>
        </p:nvPicPr>
        <p:blipFill>
          <a:blip r:embed="rId4" cstate="print"/>
          <a:stretch/>
        </p:blipFill>
        <p:spPr>
          <a:xfrm>
            <a:off x="3095640" y="3328920"/>
            <a:ext cx="2855880" cy="2141640"/>
          </a:xfrm>
          <a:prstGeom prst="rect">
            <a:avLst/>
          </a:prstGeom>
          <a:ln>
            <a:noFill/>
          </a:ln>
        </p:spPr>
      </p:pic>
      <p:pic>
        <p:nvPicPr>
          <p:cNvPr id="197" name="Рисунок 196"/>
          <p:cNvPicPr/>
          <p:nvPr/>
        </p:nvPicPr>
        <p:blipFill>
          <a:blip r:embed="rId5" cstate="print"/>
          <a:stretch/>
        </p:blipFill>
        <p:spPr>
          <a:xfrm rot="540000">
            <a:off x="5824440" y="3608640"/>
            <a:ext cx="3002040" cy="2251080"/>
          </a:xfrm>
          <a:prstGeom prst="rect">
            <a:avLst/>
          </a:prstGeom>
          <a:ln>
            <a:noFill/>
          </a:ln>
        </p:spPr>
      </p:pic>
      <p:pic>
        <p:nvPicPr>
          <p:cNvPr id="198" name="Рисунок 197"/>
          <p:cNvPicPr/>
          <p:nvPr/>
        </p:nvPicPr>
        <p:blipFill>
          <a:blip r:embed="rId6" cstate="print"/>
          <a:stretch/>
        </p:blipFill>
        <p:spPr>
          <a:xfrm rot="21120000">
            <a:off x="199800" y="3566880"/>
            <a:ext cx="2900520" cy="2175120"/>
          </a:xfrm>
          <a:prstGeom prst="rect">
            <a:avLst/>
          </a:prstGeom>
          <a:ln>
            <a:noFill/>
          </a:ln>
        </p:spPr>
      </p:pic>
      <p:pic>
        <p:nvPicPr>
          <p:cNvPr id="199" name="Рисунок 198"/>
          <p:cNvPicPr/>
          <p:nvPr/>
        </p:nvPicPr>
        <p:blipFill>
          <a:blip r:embed="rId7" cstate="print"/>
          <a:stretch/>
        </p:blipFill>
        <p:spPr>
          <a:xfrm rot="21120000">
            <a:off x="600120" y="665280"/>
            <a:ext cx="3240360" cy="2430720"/>
          </a:xfrm>
          <a:prstGeom prst="rect">
            <a:avLst/>
          </a:prstGeom>
          <a:ln>
            <a:noFill/>
          </a:ln>
        </p:spPr>
      </p:pic>
      <p:pic>
        <p:nvPicPr>
          <p:cNvPr id="200" name="Рисунок 199"/>
          <p:cNvPicPr/>
          <p:nvPr/>
        </p:nvPicPr>
        <p:blipFill>
          <a:blip r:embed="rId8" cstate="print"/>
          <a:srcRect l="9095"/>
          <a:stretch/>
        </p:blipFill>
        <p:spPr>
          <a:xfrm rot="480000">
            <a:off x="5563080" y="576000"/>
            <a:ext cx="3079800" cy="2541600"/>
          </a:xfrm>
          <a:prstGeom prst="rect">
            <a:avLst/>
          </a:prstGeom>
          <a:ln>
            <a:noFill/>
          </a:ln>
        </p:spPr>
      </p:pic>
      <p:sp>
        <p:nvSpPr>
          <p:cNvPr id="201" name="CustomShape 4"/>
          <p:cNvSpPr/>
          <p:nvPr/>
        </p:nvSpPr>
        <p:spPr>
          <a:xfrm>
            <a:off x="2195736" y="6093296"/>
            <a:ext cx="4716496" cy="3942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Урок-путешествие </a:t>
            </a:r>
            <a:r>
              <a:rPr lang="ru-RU" sz="200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«В мире Физики».  </a:t>
            </a:r>
            <a:endParaRPr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dur="indefinite" fill="hold">
                      <p:stCondLst>
                        <p:cond delay="0"/>
                      </p:stCondLst>
                      <p:childTnLst>
                        <p:par>
                          <p:cTn id="4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dur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 additive="repl"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2217240" y="1917000"/>
            <a:ext cx="4468680" cy="173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entury Schoolbook"/>
                <a:ea typeface="DejaVu Sans"/>
              </a:rPr>
              <a:t>Спасибо за </a:t>
            </a:r>
            <a:endParaRPr dirty="0">
              <a:solidFill>
                <a:srgbClr val="0000FF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54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entury Schoolbook"/>
                <a:ea typeface="DejaVu Sans"/>
              </a:rPr>
              <a:t>внимание!</a:t>
            </a:r>
            <a:endParaRPr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2411760" y="2636912"/>
            <a:ext cx="6274680" cy="397728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З</a:t>
            </a:r>
            <a:r>
              <a:rPr lang="ru-RU" sz="2800" b="1" dirty="0" smtClean="0">
                <a:solidFill>
                  <a:srgbClr val="0070C0"/>
                </a:solidFill>
              </a:rPr>
              <a:t>адачи</a:t>
            </a:r>
            <a:r>
              <a:rPr lang="ru-RU" sz="2800" b="1" dirty="0">
                <a:solidFill>
                  <a:srgbClr val="0070C0"/>
                </a:solidFill>
              </a:rPr>
              <a:t>:</a:t>
            </a:r>
          </a:p>
          <a:p>
            <a:pPr lvl="0" algn="l">
              <a:buFont typeface="Wingdings" pitchFamily="2" charset="2"/>
              <a:buChar char="ü"/>
            </a:pPr>
            <a:r>
              <a:rPr lang="ru-RU" sz="2800" dirty="0">
                <a:solidFill>
                  <a:srgbClr val="0070C0"/>
                </a:solidFill>
              </a:rPr>
              <a:t>Изучить основные подходы к системе оценивания образовательных достижений учащихся в соответствии с ФГОС ООО.</a:t>
            </a:r>
          </a:p>
          <a:p>
            <a:pPr lvl="0">
              <a:buFont typeface="Wingdings" pitchFamily="2" charset="2"/>
              <a:buChar char="ü"/>
            </a:pPr>
            <a:r>
              <a:rPr lang="ru-RU" sz="2800" dirty="0">
                <a:solidFill>
                  <a:srgbClr val="0070C0"/>
                </a:solidFill>
              </a:rPr>
              <a:t>Разработать систему оценивания учебных достижений обучающихся. </a:t>
            </a:r>
          </a:p>
          <a:p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240" cy="1250280"/>
          </a:xfrm>
        </p:spPr>
        <p:txBody>
          <a:bodyPr/>
          <a:lstStyle/>
          <a:p>
            <a:pPr algn="just"/>
            <a:r>
              <a:rPr lang="ru-RU" sz="3200" b="1" dirty="0">
                <a:solidFill>
                  <a:srgbClr val="0070C0"/>
                </a:solidFill>
              </a:rPr>
              <a:t>Цель: </a:t>
            </a:r>
            <a:r>
              <a:rPr lang="ru-RU" sz="3200" dirty="0">
                <a:solidFill>
                  <a:srgbClr val="0070C0"/>
                </a:solidFill>
              </a:rPr>
              <a:t>Создать эффективную систему оценки планируемых результатов учащихся повышения качества образования на этапе введения ФГОС.</a:t>
            </a:r>
            <a:br>
              <a:rPr lang="ru-RU" sz="3200" dirty="0">
                <a:solidFill>
                  <a:srgbClr val="0070C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6" y="836712"/>
          <a:ext cx="7992890" cy="536346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240785"/>
                <a:gridCol w="2240785"/>
                <a:gridCol w="783348"/>
                <a:gridCol w="681650"/>
                <a:gridCol w="682336"/>
                <a:gridCol w="682336"/>
                <a:gridCol w="681650"/>
              </a:tblGrid>
              <a:tr h="282779">
                <a:tc rowSpan="2">
                  <a:txBody>
                    <a:bodyPr/>
                    <a:lstStyle/>
                    <a:p>
                      <a:pPr marL="18351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Тема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25781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Я </a:t>
                      </a:r>
                      <a:r>
                        <a:rPr lang="ru-RU" sz="1600" dirty="0" smtClean="0"/>
                        <a:t>умею</a:t>
                      </a:r>
                    </a:p>
                    <a:p>
                      <a:pPr marL="25781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 </a:t>
                      </a:r>
                      <a:r>
                        <a:rPr lang="ru-RU" sz="1600" dirty="0"/>
                        <a:t>(мои умения)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6731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Сроки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4287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Моя оценка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64770" marR="7556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Оценка родите лей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65405" marR="844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Оцен ка учите</a:t>
                      </a:r>
                    </a:p>
                    <a:p>
                      <a:pPr marL="65405" algn="ctr">
                        <a:spcAft>
                          <a:spcPts val="0"/>
                        </a:spcAft>
                      </a:pPr>
                      <a:r>
                        <a:rPr lang="ru-RU" sz="1600"/>
                        <a:t>ля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5116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6675" marR="615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В начале изучения темы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 marR="6540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В конце изучения темы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1124">
                <a:tc rowSpan="4">
                  <a:txBody>
                    <a:bodyPr/>
                    <a:lstStyle/>
                    <a:p>
                      <a:pPr marL="6858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Натуральные</a:t>
                      </a:r>
                    </a:p>
                    <a:p>
                      <a:pPr marL="68580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числа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Читать числа, записанные</a:t>
                      </a:r>
                    </a:p>
                    <a:p>
                      <a:pPr marL="67310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в таблице разрядов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1-18</a:t>
                      </a:r>
                    </a:p>
                    <a:p>
                      <a:pPr marL="67310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сентября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+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+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192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20"/>
                        </a:lnSpc>
                        <a:spcAft>
                          <a:spcPts val="0"/>
                        </a:spcAft>
                        <a:tabLst>
                          <a:tab pos="1413510" algn="l"/>
                        </a:tabLst>
                      </a:pPr>
                      <a:r>
                        <a:rPr lang="ru-RU" sz="1600" dirty="0"/>
                        <a:t>Записывать	числа,</a:t>
                      </a:r>
                    </a:p>
                    <a:p>
                      <a:pPr marL="67310" marR="63500">
                        <a:lnSpc>
                          <a:spcPts val="1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  <a:tabLst>
                          <a:tab pos="1670685" algn="l"/>
                        </a:tabLst>
                      </a:pPr>
                      <a:r>
                        <a:rPr lang="ru-RU" sz="1600" dirty="0"/>
                        <a:t>основываясь	на позиционном</a:t>
                      </a:r>
                      <a:r>
                        <a:rPr lang="ru-RU" sz="1600" spc="-15" dirty="0"/>
                        <a:t> </a:t>
                      </a:r>
                      <a:r>
                        <a:rPr lang="ru-RU" sz="1600" dirty="0"/>
                        <a:t>способе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+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+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4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366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Сравнивать числа</a:t>
                      </a:r>
                    </a:p>
                    <a:p>
                      <a:pPr marL="105410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и</a:t>
                      </a:r>
                      <a:r>
                        <a:rPr lang="ru-RU" sz="1600" spc="290" dirty="0"/>
                        <a:t> </a:t>
                      </a:r>
                      <a:r>
                        <a:rPr lang="ru-RU" sz="1600" dirty="0"/>
                        <a:t>т.д.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+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+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55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Контрольная работа №1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20"/>
                        </a:lnSpc>
                        <a:spcAft>
                          <a:spcPts val="0"/>
                        </a:spcAft>
                        <a:tabLst>
                          <a:tab pos="598805" algn="l"/>
                        </a:tabLst>
                      </a:pPr>
                      <a:r>
                        <a:rPr lang="ru-RU" sz="1600"/>
                        <a:t>21.09	-</a:t>
                      </a:r>
                    </a:p>
                    <a:p>
                      <a:pPr marL="67310"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ru-RU" sz="1600"/>
                        <a:t>26.09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+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+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755576" y="188640"/>
            <a:ext cx="79926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8488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Оценочный лист по математике ученика(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5 класса ФИО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Гаряевой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Ирины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28" y="764704"/>
          <a:ext cx="8136905" cy="579277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249011"/>
                <a:gridCol w="2249011"/>
                <a:gridCol w="856874"/>
                <a:gridCol w="643222"/>
                <a:gridCol w="749670"/>
                <a:gridCol w="749670"/>
                <a:gridCol w="639447"/>
              </a:tblGrid>
              <a:tr h="267415">
                <a:tc rowSpan="2">
                  <a:txBody>
                    <a:bodyPr/>
                    <a:lstStyle/>
                    <a:p>
                      <a:pPr marL="18351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Тема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25781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Я умею (мои умения)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6731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Сроки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14287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Моя оценка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64770" marR="7556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Оценка родите лей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65405" marR="8445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Оцен ка учите</a:t>
                      </a:r>
                    </a:p>
                    <a:p>
                      <a:pPr marL="65405">
                        <a:spcAft>
                          <a:spcPts val="0"/>
                        </a:spcAft>
                      </a:pPr>
                      <a:r>
                        <a:rPr lang="ru-RU" sz="1600"/>
                        <a:t>ля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688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6675" marR="615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В начале изучения темы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 marR="654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В конце изучения темы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2977">
                <a:tc rowSpan="4">
                  <a:txBody>
                    <a:bodyPr/>
                    <a:lstStyle/>
                    <a:p>
                      <a:pPr marL="68580" marR="1282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Натуральные числа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Читать числа, записанные</a:t>
                      </a:r>
                    </a:p>
                    <a:p>
                      <a:pPr marL="67310"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/>
                        <a:t>в таблице разрядов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1-18</a:t>
                      </a:r>
                    </a:p>
                    <a:p>
                      <a:pPr marL="67310"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/>
                        <a:t>сентября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+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+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4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5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241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40"/>
                        </a:lnSpc>
                        <a:spcAft>
                          <a:spcPts val="0"/>
                        </a:spcAft>
                        <a:tabLst>
                          <a:tab pos="1413510" algn="l"/>
                        </a:tabLst>
                      </a:pPr>
                      <a:r>
                        <a:rPr lang="ru-RU" sz="1600"/>
                        <a:t>Записывать	числа,</a:t>
                      </a:r>
                    </a:p>
                    <a:p>
                      <a:pPr marL="67310" marR="63500">
                        <a:lnSpc>
                          <a:spcPts val="159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tabLst>
                          <a:tab pos="1670685" algn="l"/>
                        </a:tabLst>
                      </a:pPr>
                      <a:r>
                        <a:rPr lang="ru-RU" sz="1600"/>
                        <a:t>основываясь	на позиционном</a:t>
                      </a:r>
                      <a:r>
                        <a:rPr lang="ru-RU" sz="1600" spc="-15"/>
                        <a:t> </a:t>
                      </a:r>
                      <a:r>
                        <a:rPr lang="ru-RU" sz="1600"/>
                        <a:t>способе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+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+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4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33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Сравнивать числа</a:t>
                      </a:r>
                    </a:p>
                    <a:p>
                      <a:pPr marL="10541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и</a:t>
                      </a:r>
                      <a:r>
                        <a:rPr lang="ru-RU" sz="1600" spc="290" dirty="0"/>
                        <a:t> </a:t>
                      </a:r>
                      <a:r>
                        <a:rPr lang="ru-RU" sz="1600" dirty="0"/>
                        <a:t>т.д.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+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+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858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Контрольная работа №1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40"/>
                        </a:lnSpc>
                        <a:spcAft>
                          <a:spcPts val="0"/>
                        </a:spcAft>
                        <a:tabLst>
                          <a:tab pos="598805" algn="l"/>
                        </a:tabLst>
                      </a:pPr>
                      <a:r>
                        <a:rPr lang="ru-RU" sz="1600"/>
                        <a:t>21.09	-</a:t>
                      </a:r>
                    </a:p>
                    <a:p>
                      <a:pPr marL="67310"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ru-RU" sz="1600"/>
                        <a:t>26.09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+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+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4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683568" y="188640"/>
            <a:ext cx="80906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8488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Оценочный лист по математике ученика(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5 класса ФИО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Джоджаевой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Иджилины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27" y="1011755"/>
          <a:ext cx="8424934" cy="577975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586696"/>
                <a:gridCol w="3116062"/>
                <a:gridCol w="1174467"/>
                <a:gridCol w="656766"/>
                <a:gridCol w="890943"/>
              </a:tblGrid>
              <a:tr h="296112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Критерии оценки</a:t>
                      </a:r>
                    </a:p>
                    <a:p>
                      <a:pPr marL="68580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достижений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Образец заданий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самооценка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max</a:t>
                      </a:r>
                    </a:p>
                    <a:p>
                      <a:pPr marL="66675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200"/>
                        <a:t>балл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Итоговый</a:t>
                      </a:r>
                    </a:p>
                    <a:p>
                      <a:pPr marL="66675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200"/>
                        <a:t>балл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96112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1.Знать понятие</a:t>
                      </a:r>
                    </a:p>
                    <a:p>
                      <a:pPr marL="68580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«уравнение»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Что такое уравнение?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96112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2.Знать понятие «решение</a:t>
                      </a:r>
                    </a:p>
                    <a:p>
                      <a:pPr marL="68580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уравнения»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Объясни, что значит решить</a:t>
                      </a:r>
                    </a:p>
                    <a:p>
                      <a:pPr marL="67310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уравнение?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96112">
                <a:tc>
                  <a:txBody>
                    <a:bodyPr/>
                    <a:lstStyle/>
                    <a:p>
                      <a:pPr marL="68580">
                        <a:lnSpc>
                          <a:spcPts val="1225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3.Уметь решать уравнения</a:t>
                      </a:r>
                    </a:p>
                    <a:p>
                      <a:pPr marL="68580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и выполнять проверку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 х=24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+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25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7124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4.Уметь составлять</a:t>
                      </a:r>
                    </a:p>
                    <a:p>
                      <a:pPr marL="68580" marR="252730">
                        <a:lnSpc>
                          <a:spcPts val="145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200"/>
                        <a:t>уравнения для заданного корня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870" marR="4870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Составь уравнение корнем которого будет число 6.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-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602410">
                <a:tc>
                  <a:txBody>
                    <a:bodyPr/>
                    <a:lstStyle/>
                    <a:p>
                      <a:pPr marL="68580" marR="4159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5.Уметь упрощать выражения. Выносить множитель за скобку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1) Вычислите : 23 15+15    </a:t>
                      </a:r>
                    </a:p>
                    <a:p>
                      <a:pPr marL="67310" marR="1089025">
                        <a:lnSpc>
                          <a:spcPts val="148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2)Упростите:6а-а 3а 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+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ru-RU" sz="1200"/>
                    </a:p>
                    <a:p>
                      <a:pPr marL="66675">
                        <a:spcAft>
                          <a:spcPts val="0"/>
                        </a:spcAft>
                      </a:pPr>
                      <a:r>
                        <a:rPr lang="ru-RU" sz="1200"/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28563">
                <a:tc>
                  <a:txBody>
                    <a:bodyPr/>
                    <a:lstStyle/>
                    <a:p>
                      <a:pPr marL="68580" marR="1149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6.Уметь решать уравнения, упрощая выражение.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15х-8х=21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?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843373">
                <a:tc>
                  <a:txBody>
                    <a:bodyPr/>
                    <a:lstStyle/>
                    <a:p>
                      <a:pPr marL="68580" marR="2222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7. Уметь составлять буквенные выражения по заданному условию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552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В классе а мальчиков и девочек на 4 меньше, чем мальчиков.</a:t>
                      </a:r>
                    </a:p>
                    <a:p>
                      <a:pPr marL="67310" marR="2527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Запишите на математическом языке: число всех учащихся в классе; число девочек в классе.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-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76509">
                <a:tc>
                  <a:txBody>
                    <a:bodyPr/>
                    <a:lstStyle/>
                    <a:p>
                      <a:pPr marL="68580" marR="275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8.Уметь решать задачи с помощью уравнений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304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В классе 37 учащихся, причём мальчиков на 5 больше, чем девочек. Сколько девочек в</a:t>
                      </a:r>
                    </a:p>
                    <a:p>
                      <a:pPr marL="67310">
                        <a:lnSpc>
                          <a:spcPts val="1265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классе?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?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1578">
                <a:tc>
                  <a:txBody>
                    <a:bodyPr/>
                    <a:lstStyle/>
                    <a:p>
                      <a:pPr marL="68580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ИТОГО БАЛЛОВ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5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1578">
                <a:tc>
                  <a:txBody>
                    <a:bodyPr/>
                    <a:lstStyle/>
                    <a:p>
                      <a:pPr marL="68580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Оценка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1578">
                <a:tc>
                  <a:txBody>
                    <a:bodyPr/>
                    <a:lstStyle/>
                    <a:p>
                      <a:pPr marL="68580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%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42%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11391">
                <a:tc>
                  <a:txBody>
                    <a:bodyPr/>
                    <a:lstStyle/>
                    <a:p>
                      <a:pPr marL="68580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Уровень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Ниже</a:t>
                      </a:r>
                    </a:p>
                    <a:p>
                      <a:pPr marL="66675"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/>
                        <a:t>среднего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95536" y="0"/>
            <a:ext cx="87484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5063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ЛИСТ ОЦЕНКИ ДОСТИЖЕНИЙ УЧЕНИКА 6 КЛАССА ПО МАТЕМАТИКЕ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50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Тема: «Уравнения».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50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Учебник  Н.Я.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Виленкин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В.И.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Жохов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А.С.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Чесноков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С.И.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Шварцбурд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 класс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50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Ф.И.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Ишеев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Савр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179640" y="274680"/>
            <a:ext cx="8890920" cy="70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>
                <a:solidFill>
                  <a:srgbClr val="575F6D"/>
                </a:solidFill>
                <a:uFill>
                  <a:solidFill>
                    <a:srgbClr val="FFFFFF"/>
                  </a:solidFill>
                </a:uFill>
                <a:latin typeface="Century Schoolbook"/>
                <a:ea typeface="DejaVu Sans"/>
              </a:rPr>
              <a:t>Математические и графические диктанты</a:t>
            </a:r>
            <a:endParaRPr/>
          </a:p>
        </p:txBody>
      </p:sp>
      <p:pic>
        <p:nvPicPr>
          <p:cNvPr id="131" name="Picture 2"/>
          <p:cNvPicPr/>
          <p:nvPr/>
        </p:nvPicPr>
        <p:blipFill>
          <a:blip r:embed="rId2" cstate="print"/>
          <a:stretch/>
        </p:blipFill>
        <p:spPr>
          <a:xfrm>
            <a:off x="179640" y="2781000"/>
            <a:ext cx="3901320" cy="1869840"/>
          </a:xfrm>
          <a:prstGeom prst="rect">
            <a:avLst/>
          </a:prstGeom>
          <a:ln w="12600">
            <a:solidFill>
              <a:schemeClr val="accent1"/>
            </a:solidFill>
            <a:miter/>
          </a:ln>
        </p:spPr>
      </p:pic>
      <p:pic>
        <p:nvPicPr>
          <p:cNvPr id="132" name="Picture 3"/>
          <p:cNvPicPr/>
          <p:nvPr/>
        </p:nvPicPr>
        <p:blipFill>
          <a:blip r:embed="rId3" cstate="print"/>
          <a:stretch/>
        </p:blipFill>
        <p:spPr>
          <a:xfrm>
            <a:off x="4232520" y="1412640"/>
            <a:ext cx="4729680" cy="4894200"/>
          </a:xfrm>
          <a:prstGeom prst="rect">
            <a:avLst/>
          </a:prstGeom>
          <a:ln w="9360">
            <a:solidFill>
              <a:schemeClr val="accent1"/>
            </a:solidFill>
            <a:miter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2"/>
          <p:cNvPicPr/>
          <p:nvPr/>
        </p:nvPicPr>
        <p:blipFill>
          <a:blip r:embed="rId2" cstate="print"/>
          <a:stretch/>
        </p:blipFill>
        <p:spPr>
          <a:xfrm>
            <a:off x="827640" y="188640"/>
            <a:ext cx="7790400" cy="526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" name="Table 1"/>
          <p:cNvGraphicFramePr/>
          <p:nvPr/>
        </p:nvGraphicFramePr>
        <p:xfrm>
          <a:off x="539640" y="1115280"/>
          <a:ext cx="7920360" cy="5491440"/>
        </p:xfrm>
        <a:graphic>
          <a:graphicData uri="http://schemas.openxmlformats.org/drawingml/2006/table">
            <a:tbl>
              <a:tblPr/>
              <a:tblGrid>
                <a:gridCol w="1814760"/>
                <a:gridCol w="2145600"/>
                <a:gridCol w="1980000"/>
                <a:gridCol w="1980000"/>
              </a:tblGrid>
              <a:tr h="370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математический диктант 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тест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оценка за урок 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оценка 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критерии оценивания 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7 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правильных ответов – </a:t>
                      </a: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«5»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;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5 – 6 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правильных ответов – </a:t>
                      </a: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«4»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;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3 – 4 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правильных ответа – </a:t>
                      </a: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«3»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;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менее 3 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правильных ответов – </a:t>
                      </a: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«2»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. 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каждый правильный ответ – </a:t>
                      </a: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 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балл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9 – 10 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баллов – </a:t>
                      </a: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«5»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;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7 – 8 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баллов – </a:t>
                      </a: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«4»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;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5 – 6 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баллов – </a:t>
                      </a: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«3»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;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менее 5 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баллов – </a:t>
                      </a: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«2» </a:t>
                      </a:r>
                      <a:r>
                        <a:rPr lang="ru-RU" sz="18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(вам необходимо еще раз повторить данную тему и разобрать задания, вызвавшие у вас затруднения). </a:t>
                      </a:r>
                      <a:endParaRPr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1" name="CustomShape 2"/>
          <p:cNvSpPr/>
          <p:nvPr/>
        </p:nvSpPr>
        <p:spPr>
          <a:xfrm>
            <a:off x="3348000" y="3861000"/>
            <a:ext cx="456948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</a:t>
            </a:r>
            <a:endParaRPr/>
          </a:p>
          <a:p>
            <a:pPr>
              <a:lnSpc>
                <a:spcPct val="100000"/>
              </a:lnSpc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</a:t>
            </a: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 		</a:t>
            </a:r>
            <a:endParaRPr/>
          </a:p>
        </p:txBody>
      </p:sp>
      <p:sp>
        <p:nvSpPr>
          <p:cNvPr id="142" name="CustomShape 3"/>
          <p:cNvSpPr/>
          <p:nvPr/>
        </p:nvSpPr>
        <p:spPr>
          <a:xfrm>
            <a:off x="539640" y="121680"/>
            <a:ext cx="7918200" cy="91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Оценочный лист обучающегося 6 класса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Ф.И.__________________________________________________________ 			</a:t>
            </a:r>
            <a:endParaRPr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1830</TotalTime>
  <Words>702</Words>
  <Application>Microsoft Office PowerPoint</Application>
  <PresentationFormat>Экран (4:3)</PresentationFormat>
  <Paragraphs>207</Paragraphs>
  <Slides>21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Слайд 1</vt:lpstr>
      <vt:lpstr>Система оценки достижения планируемых результатов освоения основной  образовательной программы </vt:lpstr>
      <vt:lpstr>Цель: Создать эффективную систему оценки планируемых результатов учащихся повышения качества образования на этапе введения ФГОС.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Внеклассное мероприятие  «Математика и Красота»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формы оценивания в условиях введения ФГОС в основной школе</dc:title>
  <dc:creator>Марина</dc:creator>
  <cp:lastModifiedBy>HP</cp:lastModifiedBy>
  <cp:revision>91</cp:revision>
  <dcterms:created xsi:type="dcterms:W3CDTF">2015-01-07T07:52:37Z</dcterms:created>
  <dcterms:modified xsi:type="dcterms:W3CDTF">2018-02-27T17:07:39Z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27</vt:i4>
  </property>
</Properties>
</file>